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bookmarkIdSeed="2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84" r:id="rId2"/>
    <p:sldId id="387" r:id="rId3"/>
    <p:sldId id="390" r:id="rId4"/>
    <p:sldId id="391" r:id="rId5"/>
    <p:sldId id="396" r:id="rId6"/>
    <p:sldId id="401" r:id="rId7"/>
    <p:sldId id="402" r:id="rId8"/>
    <p:sldId id="403" r:id="rId9"/>
    <p:sldId id="404" r:id="rId10"/>
    <p:sldId id="405" r:id="rId11"/>
    <p:sldId id="406" r:id="rId12"/>
    <p:sldId id="411" r:id="rId13"/>
    <p:sldId id="415" r:id="rId14"/>
    <p:sldId id="420" r:id="rId15"/>
    <p:sldId id="421" r:id="rId16"/>
    <p:sldId id="422" r:id="rId17"/>
    <p:sldId id="423" r:id="rId18"/>
    <p:sldId id="424" r:id="rId19"/>
    <p:sldId id="434" r:id="rId20"/>
    <p:sldId id="436" r:id="rId21"/>
    <p:sldId id="441" r:id="rId22"/>
    <p:sldId id="444" r:id="rId23"/>
    <p:sldId id="445" r:id="rId24"/>
    <p:sldId id="446" r:id="rId25"/>
    <p:sldId id="447" r:id="rId26"/>
    <p:sldId id="448" r:id="rId27"/>
    <p:sldId id="454" r:id="rId28"/>
    <p:sldId id="455" r:id="rId29"/>
    <p:sldId id="483" r:id="rId30"/>
  </p:sldIdLst>
  <p:sldSz cx="9144000" cy="5143500" type="screen16x9"/>
  <p:notesSz cx="6858000" cy="9144000"/>
  <p:defaultTextStyle>
    <a:lvl1pPr marL="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" name="Autor" initials="A" lastIdx="0" clrIdx="1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3942"/>
    <a:srgbClr val="1C5A23"/>
    <a:srgbClr val="288233"/>
    <a:srgbClr val="DDD7B1"/>
    <a:srgbClr val="A598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09" autoAdjust="0"/>
    <p:restoredTop sz="94737" autoAdjust="0"/>
  </p:normalViewPr>
  <p:slideViewPr>
    <p:cSldViewPr>
      <p:cViewPr>
        <p:scale>
          <a:sx n="107" d="100"/>
          <a:sy n="107" d="100"/>
        </p:scale>
        <p:origin x="518" y="1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-2820" y="-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F68B0-5B8A-4CD1-B4D0-A0E1452BAB07}" type="datetimeFigureOut">
              <a:rPr lang="pt-BR" smtClean="0"/>
              <a:pPr/>
              <a:t>24/06/2022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DA9D71-9E69-45D4-B7EC-8A6A75C311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70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 latinLnBrk="0">
              <a:defRPr lang="pt-BR" sz="1200"/>
            </a:lvl1pPr>
            <a:extLst/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 latinLnBrk="0">
              <a:defRPr lang="pt-BR" sz="1200"/>
            </a:lvl1pPr>
            <a:extLst/>
          </a:lstStyle>
          <a:p>
            <a:fld id="{A8ADFD5B-A66C-449C-B6E8-FB716D07777D}" type="datetimeFigureOut">
              <a:rPr lang="pt-BR"/>
              <a:pPr/>
              <a:t>24/06/2022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 latinLnBrk="0">
              <a:defRPr lang="pt-BR" sz="1200"/>
            </a:lvl1pPr>
            <a:extLst/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 latinLnBrk="0">
              <a:defRPr lang="pt-BR" sz="1200"/>
            </a:lvl1pPr>
            <a:extLst/>
          </a:lstStyle>
          <a:p>
            <a:fld id="{CA5D3BF3-D352-46FC-8343-31F56E6730EA}" type="slidenum">
              <a:rPr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8153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lang="pt-BR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875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086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7766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654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909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449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9732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6773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fundo-02-01.jpg"/>
          <p:cNvPicPr>
            <a:picLocks noChangeAspect="1"/>
          </p:cNvPicPr>
          <p:nvPr userDrawn="1"/>
        </p:nvPicPr>
        <p:blipFill>
          <a:blip r:embed="rId2" cstate="print"/>
          <a:srcRect l="3525" t="3046" r="3028" b="407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9" name="Imagem 18" descr="tarjjjjj-02.png"/>
          <p:cNvPicPr>
            <a:picLocks noChangeAspect="1"/>
          </p:cNvPicPr>
          <p:nvPr userDrawn="1"/>
        </p:nvPicPr>
        <p:blipFill>
          <a:blip r:embed="rId3" cstate="print"/>
          <a:srcRect l="5334"/>
          <a:stretch>
            <a:fillRect/>
          </a:stretch>
        </p:blipFill>
        <p:spPr>
          <a:xfrm>
            <a:off x="0" y="0"/>
            <a:ext cx="3779912" cy="555526"/>
          </a:xfrm>
          <a:prstGeom prst="rect">
            <a:avLst/>
          </a:prstGeom>
        </p:spPr>
      </p:pic>
      <p:sp>
        <p:nvSpPr>
          <p:cNvPr id="14" name="Rectangle 1"/>
          <p:cNvSpPr txBox="1">
            <a:spLocks/>
          </p:cNvSpPr>
          <p:nvPr userDrawn="1"/>
        </p:nvSpPr>
        <p:spPr>
          <a:xfrm>
            <a:off x="3419872" y="123478"/>
            <a:ext cx="504056" cy="365408"/>
          </a:xfrm>
          <a:prstGeom prst="rect">
            <a:avLst/>
          </a:prstGeom>
        </p:spPr>
        <p:txBody>
          <a:bodyPr anchor="ctr"/>
          <a:lstStyle>
            <a:lvl1pPr>
              <a:defRPr sz="2000" b="0" baseline="0"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6" name="Imagem 15" descr="logo univel ead - branc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79512" y="4443958"/>
            <a:ext cx="1296144" cy="545454"/>
          </a:xfrm>
          <a:prstGeom prst="rect">
            <a:avLst/>
          </a:prstGeom>
        </p:spPr>
      </p:pic>
      <p:sp>
        <p:nvSpPr>
          <p:cNvPr id="20" name="Rectangle 1"/>
          <p:cNvSpPr txBox="1">
            <a:spLocks/>
          </p:cNvSpPr>
          <p:nvPr userDrawn="1"/>
        </p:nvSpPr>
        <p:spPr>
          <a:xfrm>
            <a:off x="611560" y="843558"/>
            <a:ext cx="7848872" cy="3024336"/>
          </a:xfrm>
          <a:prstGeom prst="rect">
            <a:avLst/>
          </a:prstGeom>
        </p:spPr>
        <p:txBody>
          <a:bodyPr anchor="ctr"/>
          <a:lstStyle>
            <a:lvl1pPr>
              <a:defRPr sz="3600" b="1">
                <a:solidFill>
                  <a:schemeClr val="accent4"/>
                </a:solidFill>
              </a:defRPr>
            </a:lvl1pPr>
            <a:extLst/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100" b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Aula 01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400" b="1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Comunicação</a:t>
            </a:r>
            <a:r>
              <a:rPr lang="pt-BR" sz="3400" b="1" baseline="0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 </a:t>
            </a:r>
            <a:r>
              <a:rPr lang="pt-BR" sz="3400" b="1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Integrada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400" b="1" dirty="0">
                <a:solidFill>
                  <a:schemeClr val="bg2">
                    <a:lumMod val="75000"/>
                  </a:schemeClr>
                </a:solidFill>
                <a:effectLst/>
                <a:latin typeface="+mj-lt"/>
              </a:rPr>
              <a:t> de Marketing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600" b="1" dirty="0">
                <a:solidFill>
                  <a:schemeClr val="bg1">
                    <a:lumMod val="75000"/>
                    <a:lumOff val="25000"/>
                  </a:schemeClr>
                </a:solidFill>
                <a:effectLst/>
                <a:latin typeface="+mj-lt"/>
              </a:rPr>
              <a:t> </a:t>
            </a:r>
            <a:r>
              <a:rPr lang="pt-BR" sz="3700" b="1" u="none" baseline="0" dirty="0">
                <a:solidFill>
                  <a:srgbClr val="0A3942"/>
                </a:solidFill>
                <a:effectLst/>
                <a:latin typeface="+mj-lt"/>
              </a:rPr>
              <a:t>Os 4Ps de Marketing</a:t>
            </a:r>
            <a:endParaRPr lang="pt-BR" sz="3700" b="1" u="none" dirty="0">
              <a:solidFill>
                <a:srgbClr val="0A3942"/>
              </a:solidFill>
              <a:effectLst/>
              <a:latin typeface="+mj-lt"/>
            </a:endParaRPr>
          </a:p>
        </p:txBody>
      </p:sp>
      <p:sp>
        <p:nvSpPr>
          <p:cNvPr id="8" name="Rectangle 1"/>
          <p:cNvSpPr txBox="1">
            <a:spLocks/>
          </p:cNvSpPr>
          <p:nvPr userDrawn="1"/>
        </p:nvSpPr>
        <p:spPr>
          <a:xfrm>
            <a:off x="5580112" y="4587974"/>
            <a:ext cx="3096344" cy="365408"/>
          </a:xfrm>
          <a:prstGeom prst="rect">
            <a:avLst/>
          </a:prstGeom>
        </p:spPr>
        <p:txBody>
          <a:bodyPr anchor="ctr"/>
          <a:lstStyle>
            <a:lvl1pPr>
              <a:defRPr sz="1600" b="0" baseline="0">
                <a:solidFill>
                  <a:schemeClr val="tx1"/>
                </a:solidFill>
              </a:defRPr>
            </a:lvl1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lt"/>
                <a:ea typeface="Verdana" pitchFamily="34" charset="0"/>
                <a:cs typeface="Verdana" pitchFamily="34" charset="0"/>
              </a:rPr>
              <a:t>Prof. Marcio Rodrigues da Fonseca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CECB4B7-744D-4E77-A6DA-A7DA5FD03CBD}" type="datetimeFigureOut">
              <a:rPr lang="pt-BR" smtClean="0"/>
              <a:pPr/>
              <a:t>24/06/2022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85015EE-C871-4AB4-BE8A-410B7F4B8537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0"/>
          <p:cNvSpPr/>
          <p:nvPr userDrawn="1"/>
        </p:nvSpPr>
        <p:spPr>
          <a:xfrm>
            <a:off x="0" y="4533138"/>
            <a:ext cx="9144000" cy="61036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pt-BR"/>
          </a:p>
        </p:txBody>
      </p:sp>
      <p:sp>
        <p:nvSpPr>
          <p:cNvPr id="4" name="Subtitle 8"/>
          <p:cNvSpPr>
            <a:spLocks noGrp="1"/>
          </p:cNvSpPr>
          <p:nvPr>
            <p:ph type="subTitle" idx="1"/>
          </p:nvPr>
        </p:nvSpPr>
        <p:spPr>
          <a:xfrm>
            <a:off x="179512" y="4572558"/>
            <a:ext cx="4104456" cy="514350"/>
          </a:xfrm>
        </p:spPr>
        <p:txBody>
          <a:bodyPr anchor="ctr">
            <a:noAutofit/>
          </a:bodyPr>
          <a:lstStyle>
            <a:lvl1pPr marL="0" indent="0" algn="l" eaLnBrk="1" latinLnBrk="0" hangingPunct="1">
              <a:buNone/>
              <a:def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pt-BR" dirty="0"/>
              <a:t>Clique para editar o estilo do subtítulo mestre</a:t>
            </a:r>
            <a:endParaRPr dirty="0"/>
          </a:p>
        </p:txBody>
      </p:sp>
      <p:sp>
        <p:nvSpPr>
          <p:cNvPr id="5" name="Rectangle 1"/>
          <p:cNvSpPr>
            <a:spLocks noGrp="1"/>
          </p:cNvSpPr>
          <p:nvPr>
            <p:ph type="title" hasCustomPrompt="1"/>
          </p:nvPr>
        </p:nvSpPr>
        <p:spPr>
          <a:xfrm>
            <a:off x="179512" y="51470"/>
            <a:ext cx="8583488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eaLnBrk="1" latinLnBrk="0" hangingPunct="1"/>
            <a:r>
              <a:rPr lang="pt-BR" dirty="0"/>
              <a:t>Titulo</a:t>
            </a:r>
            <a:endParaRPr dirty="0"/>
          </a:p>
        </p:txBody>
      </p:sp>
      <p:sp>
        <p:nvSpPr>
          <p:cNvPr id="6" name="Espaço Reservado para Imagem 14"/>
          <p:cNvSpPr>
            <a:spLocks noGrp="1"/>
          </p:cNvSpPr>
          <p:nvPr>
            <p:ph type="pic" sz="quarter" idx="10"/>
          </p:nvPr>
        </p:nvSpPr>
        <p:spPr>
          <a:xfrm>
            <a:off x="179512" y="483518"/>
            <a:ext cx="4176713" cy="3959897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Imagem 14"/>
          <p:cNvSpPr>
            <a:spLocks noGrp="1"/>
          </p:cNvSpPr>
          <p:nvPr>
            <p:ph type="pic" sz="quarter" idx="11"/>
          </p:nvPr>
        </p:nvSpPr>
        <p:spPr>
          <a:xfrm>
            <a:off x="4860034" y="483518"/>
            <a:ext cx="4176713" cy="3959897"/>
          </a:xfrm>
        </p:spPr>
        <p:txBody>
          <a:bodyPr/>
          <a:lstStyle/>
          <a:p>
            <a:endParaRPr lang="pt-BR"/>
          </a:p>
        </p:txBody>
      </p:sp>
      <p:sp>
        <p:nvSpPr>
          <p:cNvPr id="8" name="Retângulo 7"/>
          <p:cNvSpPr/>
          <p:nvPr userDrawn="1"/>
        </p:nvSpPr>
        <p:spPr>
          <a:xfrm>
            <a:off x="4463988" y="4515966"/>
            <a:ext cx="216024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ubtitle 8"/>
          <p:cNvSpPr txBox="1">
            <a:spLocks/>
          </p:cNvSpPr>
          <p:nvPr userDrawn="1"/>
        </p:nvSpPr>
        <p:spPr>
          <a:xfrm>
            <a:off x="4932291" y="4572558"/>
            <a:ext cx="4104456" cy="51435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 marL="0" indent="0" algn="l" eaLnBrk="1" latinLnBrk="0" hangingPunct="1">
              <a:buNone/>
              <a:def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Clique para editar o estilo do subtítulo mestre</a:t>
            </a:r>
          </a:p>
        </p:txBody>
      </p:sp>
      <p:cxnSp>
        <p:nvCxnSpPr>
          <p:cNvPr id="11" name="Conector reto 10"/>
          <p:cNvCxnSpPr/>
          <p:nvPr userDrawn="1"/>
        </p:nvCxnSpPr>
        <p:spPr>
          <a:xfrm>
            <a:off x="0" y="411510"/>
            <a:ext cx="9144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856984" cy="2934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kumimoji="0" lang="pt-BR" sz="1600" b="1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eaLnBrk="1" latinLnBrk="0" hangingPunct="1"/>
            <a:r>
              <a:rPr lang="pt-BR" dirty="0"/>
              <a:t>Clique para editar o estilo do título mestre</a:t>
            </a:r>
            <a:endParaRPr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2"/>
          </p:nvPr>
        </p:nvSpPr>
        <p:spPr>
          <a:xfrm>
            <a:off x="107504" y="699543"/>
            <a:ext cx="8856983" cy="424847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0" y="483518"/>
            <a:ext cx="9144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35896" y="761281"/>
            <a:ext cx="5328592" cy="417646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504" y="118110"/>
            <a:ext cx="8856984" cy="2934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kumimoji="0" lang="pt-BR" sz="1600" b="1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eaLnBrk="1" latinLnBrk="0" hangingPunct="1"/>
            <a:r>
              <a:rPr lang="pt-BR" dirty="0"/>
              <a:t>Clique para editar o estilo do título mestre</a:t>
            </a:r>
            <a:endParaRPr dirty="0"/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4"/>
          </p:nvPr>
        </p:nvSpPr>
        <p:spPr>
          <a:xfrm>
            <a:off x="0" y="555526"/>
            <a:ext cx="3492500" cy="4587974"/>
          </a:xfrm>
        </p:spPr>
        <p:txBody>
          <a:bodyPr/>
          <a:lstStyle/>
          <a:p>
            <a:endParaRPr lang="pt-BR"/>
          </a:p>
        </p:txBody>
      </p:sp>
      <p:cxnSp>
        <p:nvCxnSpPr>
          <p:cNvPr id="8" name="Conector reto 7"/>
          <p:cNvCxnSpPr/>
          <p:nvPr userDrawn="1"/>
        </p:nvCxnSpPr>
        <p:spPr>
          <a:xfrm>
            <a:off x="0" y="483518"/>
            <a:ext cx="9144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7504" y="761281"/>
            <a:ext cx="5328592" cy="417646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  <a:p>
            <a:pPr lvl="1" eaLnBrk="1" latinLnBrk="0" hangingPunct="1"/>
            <a:r>
              <a:rPr lang="pt-BR" dirty="0"/>
              <a:t>Segundo nível</a:t>
            </a:r>
          </a:p>
          <a:p>
            <a:pPr lvl="2" eaLnBrk="1" latinLnBrk="0" hangingPunct="1"/>
            <a:r>
              <a:rPr lang="pt-BR" dirty="0"/>
              <a:t>Terceiro nível</a:t>
            </a:r>
          </a:p>
          <a:p>
            <a:pPr lvl="3" eaLnBrk="1" latinLnBrk="0" hangingPunct="1"/>
            <a:r>
              <a:rPr lang="pt-BR" dirty="0"/>
              <a:t>Quarto nível</a:t>
            </a:r>
          </a:p>
          <a:p>
            <a:pPr lvl="4" eaLnBrk="1" latinLnBrk="0" hangingPunct="1"/>
            <a:r>
              <a:rPr lang="pt-BR" dirty="0"/>
              <a:t>Quinto nível</a:t>
            </a:r>
            <a:endParaRPr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07504" y="118110"/>
            <a:ext cx="8856984" cy="293400"/>
          </a:xfrm>
          <a:prstGeom prst="rect">
            <a:avLst/>
          </a:prstGeom>
        </p:spPr>
        <p:txBody>
          <a:bodyPr anchor="ctr"/>
          <a:lstStyle>
            <a:lvl1pPr algn="l" rtl="0" eaLnBrk="1" latinLnBrk="0" hangingPunct="1">
              <a:spcBef>
                <a:spcPct val="0"/>
              </a:spcBef>
              <a:buNone/>
              <a:defRPr kumimoji="0" lang="pt-BR" sz="1600" b="1" kern="1200" baseline="0" dirty="0">
                <a:solidFill>
                  <a:schemeClr val="accent4"/>
                </a:solidFill>
                <a:latin typeface="+mj-lt"/>
                <a:ea typeface="+mj-ea"/>
                <a:cs typeface="+mj-cs"/>
              </a:defRPr>
            </a:lvl1pPr>
            <a:extLst/>
          </a:lstStyle>
          <a:p>
            <a:pPr eaLnBrk="1" latinLnBrk="0" hangingPunct="1"/>
            <a:r>
              <a:rPr lang="pt-BR" dirty="0"/>
              <a:t>Clique para editar o estilo do título mestre</a:t>
            </a:r>
            <a:endParaRPr dirty="0"/>
          </a:p>
        </p:txBody>
      </p:sp>
      <p:sp>
        <p:nvSpPr>
          <p:cNvPr id="7" name="Espaço Reservado para Imagem 6"/>
          <p:cNvSpPr>
            <a:spLocks noGrp="1"/>
          </p:cNvSpPr>
          <p:nvPr>
            <p:ph type="pic" sz="quarter" idx="14"/>
          </p:nvPr>
        </p:nvSpPr>
        <p:spPr>
          <a:xfrm>
            <a:off x="5651500" y="555526"/>
            <a:ext cx="3492500" cy="4587974"/>
          </a:xfrm>
        </p:spPr>
        <p:txBody>
          <a:bodyPr/>
          <a:lstStyle/>
          <a:p>
            <a:endParaRPr lang="pt-BR"/>
          </a:p>
        </p:txBody>
      </p:sp>
      <p:cxnSp>
        <p:nvCxnSpPr>
          <p:cNvPr id="6" name="Conector reto 5"/>
          <p:cNvCxnSpPr/>
          <p:nvPr userDrawn="1"/>
        </p:nvCxnSpPr>
        <p:spPr>
          <a:xfrm>
            <a:off x="0" y="483518"/>
            <a:ext cx="9144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fundo_graduacao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6" name="Imagem 5" descr="tarja-02.png"/>
          <p:cNvPicPr>
            <a:picLocks noChangeAspect="1"/>
          </p:cNvPicPr>
          <p:nvPr userDrawn="1"/>
        </p:nvPicPr>
        <p:blipFill>
          <a:blip r:embed="rId3" cstate="print"/>
          <a:srcRect r="5926"/>
          <a:stretch>
            <a:fillRect/>
          </a:stretch>
        </p:blipFill>
        <p:spPr>
          <a:xfrm>
            <a:off x="7092280" y="4354826"/>
            <a:ext cx="2051720" cy="403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/>
          <p:cNvSpPr txBox="1"/>
          <p:nvPr userDrawn="1"/>
        </p:nvSpPr>
        <p:spPr>
          <a:xfrm>
            <a:off x="7415808" y="4371950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1">
                    <a:lumMod val="50000"/>
                  </a:schemeClr>
                </a:solidFill>
              </a:rPr>
              <a:t>www.univel.br/ead</a:t>
            </a:r>
          </a:p>
        </p:txBody>
      </p:sp>
      <p:pic>
        <p:nvPicPr>
          <p:cNvPr id="2" name="Imagem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3" y="929682"/>
            <a:ext cx="3168352" cy="31683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m com Le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pt-BR" sz="3200"/>
            </a:lvl1pPr>
            <a:extLst/>
          </a:lstStyle>
          <a:p>
            <a:r>
              <a:rPr kumimoji="0" lang="pt-BR" dirty="0"/>
              <a:t>Clique no ícone para adicionar uma imagem</a:t>
            </a:r>
          </a:p>
        </p:txBody>
      </p:sp>
      <p:sp>
        <p:nvSpPr>
          <p:cNvPr id="14" name="Espaço Reservado para Texto 13"/>
          <p:cNvSpPr>
            <a:spLocks noGrp="1"/>
          </p:cNvSpPr>
          <p:nvPr>
            <p:ph type="body" sz="quarter" idx="10"/>
          </p:nvPr>
        </p:nvSpPr>
        <p:spPr>
          <a:xfrm>
            <a:off x="5597773" y="123478"/>
            <a:ext cx="3384550" cy="4896544"/>
          </a:xfrm>
          <a:solidFill>
            <a:schemeClr val="tx1">
              <a:alpha val="55000"/>
            </a:schemeClr>
          </a:solidFill>
        </p:spPr>
        <p:txBody>
          <a:bodyPr/>
          <a:lstStyle>
            <a:lvl1pPr>
              <a:buNone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m com Legenda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520" y="4433664"/>
            <a:ext cx="8663880" cy="51435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pt-BR" sz="17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eaLnBrk="1" latinLnBrk="0" hangingPunct="1">
              <a:buFontTx/>
              <a:buNone/>
              <a:defRPr kumimoji="0" lang="pt-BR" sz="1200"/>
            </a:lvl2pPr>
            <a:lvl3pPr eaLnBrk="1" latinLnBrk="0" hangingPunct="1">
              <a:buFontTx/>
              <a:buNone/>
              <a:defRPr kumimoji="0" lang="pt-BR" sz="1000"/>
            </a:lvl3pPr>
            <a:lvl4pPr eaLnBrk="1" latinLnBrk="0" hangingPunct="1">
              <a:buFontTx/>
              <a:buNone/>
              <a:defRPr kumimoji="0" lang="pt-BR" sz="900"/>
            </a:lvl4pPr>
            <a:lvl5pPr eaLnBrk="1" latinLnBrk="0" hangingPunct="1">
              <a:buFontTx/>
              <a:buNone/>
              <a:defRPr kumimoji="0" lang="pt-BR" sz="900"/>
            </a:lvl5pPr>
            <a:extLst/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3862164"/>
            <a:ext cx="8663880" cy="457200"/>
          </a:xfrm>
          <a:prstGeom prst="rect">
            <a:avLst/>
          </a:prstGeom>
        </p:spPr>
        <p:txBody>
          <a:bodyPr anchor="ctr"/>
          <a:lstStyle>
            <a:lvl1pPr algn="l" eaLnBrk="1" latinLnBrk="0" hangingPunct="1">
              <a:buNone/>
              <a:defRPr kumimoji="0" lang="pt-BR" sz="2800" b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eaLnBrk="1" latinLnBrk="0" hangingPunct="1"/>
            <a:r>
              <a:rPr lang="pt-BR" dirty="0"/>
              <a:t>Clique para editar o estilo do título mestre</a:t>
            </a:r>
            <a:endParaRPr dirty="0"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0"/>
          </p:nvPr>
        </p:nvSpPr>
        <p:spPr>
          <a:xfrm>
            <a:off x="251524" y="267496"/>
            <a:ext cx="8641655" cy="3383756"/>
          </a:xfrm>
          <a:solidFill>
            <a:schemeClr val="tx1">
              <a:alpha val="5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14" name="Conector reto 13"/>
          <p:cNvCxnSpPr/>
          <p:nvPr userDrawn="1"/>
        </p:nvCxnSpPr>
        <p:spPr>
          <a:xfrm>
            <a:off x="0" y="3795886"/>
            <a:ext cx="9144000" cy="0"/>
          </a:xfrm>
          <a:prstGeom prst="line">
            <a:avLst/>
          </a:prstGeom>
          <a:ln w="158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magem com Legenda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653" y="987574"/>
            <a:ext cx="3164203" cy="1008112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pt-BR" sz="17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 eaLnBrk="1" latinLnBrk="0" hangingPunct="1">
              <a:buFontTx/>
              <a:buNone/>
              <a:defRPr kumimoji="0" lang="pt-BR" sz="1200"/>
            </a:lvl2pPr>
            <a:lvl3pPr eaLnBrk="1" latinLnBrk="0" hangingPunct="1">
              <a:buFontTx/>
              <a:buNone/>
              <a:defRPr kumimoji="0" lang="pt-BR" sz="1000"/>
            </a:lvl3pPr>
            <a:lvl4pPr eaLnBrk="1" latinLnBrk="0" hangingPunct="1">
              <a:buFontTx/>
              <a:buNone/>
              <a:defRPr kumimoji="0" lang="pt-BR" sz="900"/>
            </a:lvl4pPr>
            <a:lvl5pPr eaLnBrk="1" latinLnBrk="0" hangingPunct="1">
              <a:buFontTx/>
              <a:buNone/>
              <a:defRPr kumimoji="0" lang="pt-BR" sz="900"/>
            </a:lvl5pPr>
            <a:extLst/>
          </a:lstStyle>
          <a:p>
            <a:pPr lvl="0" eaLnBrk="1" latinLnBrk="0" hangingPunct="1"/>
            <a:r>
              <a:rPr lang="pt-BR" dirty="0"/>
              <a:t>Clique para editar os estilos do texto mestre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116620"/>
            <a:ext cx="3501024" cy="726938"/>
          </a:xfrm>
          <a:prstGeom prst="rect">
            <a:avLst/>
          </a:prstGeom>
          <a:solidFill>
            <a:schemeClr val="accent4">
              <a:lumMod val="5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kumimoji="0" lang="pt-BR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169198"/>
            <a:ext cx="3312368" cy="602352"/>
          </a:xfrm>
          <a:prstGeom prst="rect">
            <a:avLst/>
          </a:prstGeom>
        </p:spPr>
        <p:txBody>
          <a:bodyPr anchor="ctr"/>
          <a:lstStyle>
            <a:lvl1pPr algn="l" eaLnBrk="1" latinLnBrk="0" hangingPunct="1">
              <a:buNone/>
              <a:defRPr kumimoji="0" lang="pt-BR" sz="16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pt-BR"/>
              <a:t>Clique para editar o estilo do título mestre</a:t>
            </a:r>
            <a:endParaRPr/>
          </a:p>
        </p:txBody>
      </p:sp>
      <p:sp>
        <p:nvSpPr>
          <p:cNvPr id="13" name="Espaço Reservado para Conteúdo 12"/>
          <p:cNvSpPr>
            <a:spLocks noGrp="1"/>
          </p:cNvSpPr>
          <p:nvPr>
            <p:ph sz="quarter" idx="10"/>
          </p:nvPr>
        </p:nvSpPr>
        <p:spPr>
          <a:xfrm>
            <a:off x="3563888" y="483518"/>
            <a:ext cx="5400600" cy="4104456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843558"/>
            <a:ext cx="8153400" cy="375130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dirty="0"/>
              <a:t>Clique para editar os estilos do texto mestre</a:t>
            </a:r>
          </a:p>
          <a:p>
            <a:pPr lvl="1" eaLnBrk="1" latinLnBrk="0" hangingPunct="1"/>
            <a:r>
              <a:rPr kumimoji="0" lang="pt-BR" dirty="0"/>
              <a:t>Segundo nível</a:t>
            </a:r>
          </a:p>
          <a:p>
            <a:pPr lvl="2" eaLnBrk="1" latinLnBrk="0" hangingPunct="1"/>
            <a:r>
              <a:rPr kumimoji="0" lang="pt-BR" dirty="0"/>
              <a:t>Terceiro nível</a:t>
            </a:r>
          </a:p>
          <a:p>
            <a:pPr lvl="3" eaLnBrk="1" latinLnBrk="0" hangingPunct="1"/>
            <a:r>
              <a:rPr kumimoji="0" lang="pt-BR" dirty="0"/>
              <a:t>Quarto nível</a:t>
            </a:r>
          </a:p>
          <a:p>
            <a:pPr lvl="4" eaLnBrk="1" latinLnBrk="0" hangingPunct="1"/>
            <a:r>
              <a:rPr kumimoji="0" lang="pt-BR" dirty="0"/>
              <a:t>Quinto nível</a:t>
            </a:r>
            <a:endParaRPr kumimoji="0"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214282" y="182401"/>
            <a:ext cx="28800" cy="214314"/>
          </a:xfrm>
          <a:prstGeom prst="rect">
            <a:avLst/>
          </a:prstGeom>
          <a:solidFill>
            <a:srgbClr val="49232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49232B"/>
              </a:solidFill>
            </a:endParaRPr>
          </a:p>
        </p:txBody>
      </p:sp>
      <p:sp>
        <p:nvSpPr>
          <p:cNvPr id="6" name="Retângulo 5"/>
          <p:cNvSpPr/>
          <p:nvPr userDrawn="1"/>
        </p:nvSpPr>
        <p:spPr>
          <a:xfrm rot="16200000">
            <a:off x="4557598" y="-4086351"/>
            <a:ext cx="28800" cy="9144000"/>
          </a:xfrm>
          <a:prstGeom prst="rect">
            <a:avLst/>
          </a:prstGeom>
          <a:solidFill>
            <a:srgbClr val="49232B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49232B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56" r:id="rId4"/>
    <p:sldLayoutId id="2147483666" r:id="rId5"/>
    <p:sldLayoutId id="2147483660" r:id="rId6"/>
    <p:sldLayoutId id="2147483657" r:id="rId7"/>
    <p:sldLayoutId id="2147483662" r:id="rId8"/>
    <p:sldLayoutId id="2147483663" r:id="rId9"/>
    <p:sldLayoutId id="2147483669" r:id="rId10"/>
  </p:sldLayoutIdLst>
  <p:txStyles>
    <p:titleStyle>
      <a:lvl1pPr algn="l" rtl="0" eaLnBrk="1" latinLnBrk="0" hangingPunct="1">
        <a:spcBef>
          <a:spcPct val="0"/>
        </a:spcBef>
        <a:buNone/>
        <a:defRPr kumimoji="0" lang="pt-BR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lnSpc>
          <a:spcPct val="150000"/>
        </a:lnSpc>
        <a:spcBef>
          <a:spcPts val="700"/>
        </a:spcBef>
        <a:spcAft>
          <a:spcPts val="0"/>
        </a:spcAft>
        <a:buClr>
          <a:schemeClr val="accent2"/>
        </a:buClr>
        <a:buSzPct val="60000"/>
        <a:buFont typeface="Wingdings"/>
        <a:buChar char=""/>
        <a:defRPr kumimoji="0" lang="pt-BR" sz="16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1pPr>
      <a:lvl2pPr marL="640080" indent="-274320" algn="l" rtl="0" eaLnBrk="1" latinLnBrk="0" hangingPunct="1">
        <a:lnSpc>
          <a:spcPct val="150000"/>
        </a:lnSpc>
        <a:spcBef>
          <a:spcPts val="550"/>
        </a:spcBef>
        <a:spcAft>
          <a:spcPts val="0"/>
        </a:spcAft>
        <a:buClr>
          <a:schemeClr val="accent1"/>
        </a:buClr>
        <a:buSzPct val="70000"/>
        <a:buFont typeface="Wingdings 2"/>
        <a:buChar char=""/>
        <a:defRPr kumimoji="0" lang="pt-BR"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marL="914400" indent="-228600" algn="l" rtl="0" eaLnBrk="1" latinLnBrk="0" hangingPunct="1">
        <a:lnSpc>
          <a:spcPct val="150000"/>
        </a:lnSpc>
        <a:spcBef>
          <a:spcPts val="500"/>
        </a:spcBef>
        <a:spcAft>
          <a:spcPts val="0"/>
        </a:spcAft>
        <a:buClr>
          <a:schemeClr val="accent2"/>
        </a:buClr>
        <a:buSzPct val="75000"/>
        <a:buFont typeface="Wingdings"/>
        <a:buChar char=""/>
        <a:defRPr kumimoji="0" lang="pt-BR" sz="14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marL="1371600" indent="-228600" algn="l" rtl="0" eaLnBrk="1" latinLnBrk="0" hangingPunct="1">
        <a:lnSpc>
          <a:spcPct val="150000"/>
        </a:lnSpc>
        <a:spcBef>
          <a:spcPts val="400"/>
        </a:spcBef>
        <a:spcAft>
          <a:spcPts val="0"/>
        </a:spcAft>
        <a:buClr>
          <a:schemeClr val="accent3"/>
        </a:buClr>
        <a:buSzPct val="75000"/>
        <a:buFont typeface="Wingdings"/>
        <a:buChar char=""/>
        <a:defRPr kumimoji="0" lang="pt-BR" sz="1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marL="1828800" indent="-228600" algn="l" rtl="0" eaLnBrk="1" latinLnBrk="0" hangingPunct="1">
        <a:lnSpc>
          <a:spcPct val="150000"/>
        </a:lnSpc>
        <a:spcBef>
          <a:spcPts val="400"/>
        </a:spcBef>
        <a:spcAft>
          <a:spcPts val="0"/>
        </a:spcAft>
        <a:buClr>
          <a:schemeClr val="accent4"/>
        </a:buClr>
        <a:buSzPct val="65000"/>
        <a:buFont typeface="Wingdings"/>
        <a:buChar char=""/>
        <a:defRPr kumimoji="0" lang="pt-BR" sz="1200" kern="1200">
          <a:solidFill>
            <a:schemeClr val="tx1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pt-BR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pt-BR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61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FFD90D3-F323-450F-A290-DF39D84707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133"/>
            <a:ext cx="9144000" cy="4008815"/>
          </a:xfrm>
          <a:prstGeom prst="rect">
            <a:avLst/>
          </a:prstGeom>
        </p:spPr>
      </p:pic>
      <p:sp>
        <p:nvSpPr>
          <p:cNvPr id="9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CARTA DOS DIREITOS HUMANOS DA ONU </a:t>
            </a:r>
            <a:r>
              <a:rPr lang="pt-BR" sz="1500" noProof="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C273826-1270-45F4-B056-DBE785844767}"/>
              </a:ext>
            </a:extLst>
          </p:cNvPr>
          <p:cNvSpPr/>
          <p:nvPr/>
        </p:nvSpPr>
        <p:spPr>
          <a:xfrm>
            <a:off x="681151" y="1487386"/>
            <a:ext cx="4098891" cy="2812380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939046" y="1635646"/>
            <a:ext cx="3882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 “CARTA DOS DIREITOS HUMANOS” CONSISTE EM: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 Carta de São Francisco (ou Carta da ONU)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 Declaração Universal dos Direitos Humanos, de 1948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Os Pactos Internacionais de Direitos Civis e Políticos e Direitos Econômicos e Sociais e Culturais, de 1966.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752AEFE-6DA8-432B-B47A-028284745C15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6656301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5383516-B92E-459C-B1AE-84F1010041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299"/>
            <a:ext cx="7020272" cy="4641202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noProof="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 FUNDAMENTAL </a:t>
            </a:r>
            <a:r>
              <a:rPr lang="pt-BR" sz="150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 OS DIREITOS HUMANOS </a:t>
            </a:r>
            <a:r>
              <a:rPr lang="pt-BR" sz="1500" noProof="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5154339" y="915566"/>
            <a:ext cx="388286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“o reconhecimento da dignidade inerente a todos os membros da família humana e de seus direitos iguais e inalienáveis é o fundamento da liberdade, da justiça e da paz no mundo”. (PREÂMBULO DA “DECLARAÇÃO”)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464AD51-7FAB-479F-BD58-302BB59AFACB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383709880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36D239E-62A4-4514-A8E0-79B20802F4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7974"/>
            <a:ext cx="9144000" cy="4650419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DÍVIDA HISTÓRICA.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467544" y="1707654"/>
            <a:ext cx="3882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Em relação aos indígenas e aos afro-brasileiros uma dívida histórica. 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Marcados por esta história de opressão e discriminação, estes sofrem, ainda hoje, com desigualdades de acesso e de oportunidade.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79BFF8F-6220-44D5-9690-BF6415F9A68C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950891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48A8847-B3EF-4804-99D4-69F17B7085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889"/>
            <a:ext cx="9144000" cy="4643611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DÍVIDA HISTÓRICA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96B3737-5E93-4834-92D0-F3A4362A226C}"/>
              </a:ext>
            </a:extLst>
          </p:cNvPr>
          <p:cNvSpPr/>
          <p:nvPr/>
        </p:nvSpPr>
        <p:spPr>
          <a:xfrm>
            <a:off x="473259" y="1347614"/>
            <a:ext cx="4100722" cy="3237652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691114" y="1496827"/>
            <a:ext cx="3882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Ribeiro (2011), a dívida histórica com indígenas e afro-brasileiros se deve a dois motivos: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buAutoNum type="arabicParenR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Fazem parte da matriz composta quando demais contingentes chegaram. </a:t>
            </a:r>
          </a:p>
          <a:p>
            <a:pPr marL="342900" indent="-342900">
              <a:buAutoNum type="arabicParenR"/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2) Indígenas e afro-brasileiros forneceram matéria-prima de composição dos elementos culturais que formam a brasilidade. 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A74E2B-887D-4141-BD66-F2EAE3D52458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02399423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C5F2EDE-998C-4CA7-B66F-EBECE3AB07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636"/>
            <a:ext cx="9144000" cy="4644864"/>
          </a:xfrm>
          <a:prstGeom prst="rect">
            <a:avLst/>
          </a:prstGeom>
        </p:spPr>
      </p:pic>
      <p:sp>
        <p:nvSpPr>
          <p:cNvPr id="9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GARANTIA DE INCLUSÃO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0718682-C97B-4DBE-8517-44E8E290D63F}"/>
              </a:ext>
            </a:extLst>
          </p:cNvPr>
          <p:cNvSpPr/>
          <p:nvPr/>
        </p:nvSpPr>
        <p:spPr>
          <a:xfrm>
            <a:off x="761141" y="3003798"/>
            <a:ext cx="4098891" cy="1509953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869154" y="3230803"/>
            <a:ext cx="3882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 Lei 12.764 de 27 de Dezembro de 2012 trata da garantia do direito das pessoas com Transtorno do Espectro Autista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1831D74-802C-4078-A541-028CC16A210C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6325172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B0F2343-31CF-49CB-9A0D-176C7F78B9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" y="504867"/>
            <a:ext cx="9143925" cy="4638634"/>
          </a:xfrm>
          <a:prstGeom prst="rect">
            <a:avLst/>
          </a:prstGeom>
        </p:spPr>
      </p:pic>
      <p:sp>
        <p:nvSpPr>
          <p:cNvPr id="5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GARANTIAS DA LEI 12.764 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59E4F9F-CD95-4E5C-BE33-A36A0753E43F}"/>
              </a:ext>
            </a:extLst>
          </p:cNvPr>
          <p:cNvSpPr/>
          <p:nvPr/>
        </p:nvSpPr>
        <p:spPr>
          <a:xfrm>
            <a:off x="3555379" y="791344"/>
            <a:ext cx="4143404" cy="3436590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707904" y="987574"/>
            <a:ext cx="388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 - a vida digna, a integridade física e moral, o livre desenvolvimento da personalidade, a segurança e o lazer;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II- a proteção contra qualquer forma de abuso e exploração;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III - o acesso a ações e serviços de saúde, com vistas à atenção integral às suas necessidades de saúde [...]: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D8DC38-609D-4C8B-B7F4-7BD4EF8B0419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942864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GARANTIAS DA LEI 12.764.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58B38B-40A9-4B6B-B945-6C04FFADE124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635BEB-9FCD-46B1-B966-A68D29699E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" y="500066"/>
            <a:ext cx="6479586" cy="464343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5110088" y="1438781"/>
            <a:ext cx="38828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IV- o acesso:</a:t>
            </a:r>
          </a:p>
          <a:p>
            <a:pPr marL="342900" indent="-342900">
              <a:buAutoNum type="alphaLcParenR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à educação e ao ensino profissionalizante;</a:t>
            </a:r>
          </a:p>
          <a:p>
            <a:pPr marL="342900" indent="-342900">
              <a:buAutoNum type="alphaLcParenR"/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b) à moradia, inclusive à residência   protegida;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c) ao mercado de trabalho;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d) à previdência social e à assistência social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72333928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315B34E-FBA5-4D28-A739-8E08A60816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512"/>
            <a:ext cx="9144000" cy="4632987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CARACTERIZAÇÃO DO TRANSTORNO DO ESPECTRO AUTISTA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353B913-E4AF-4B54-A319-7CB1351E3765}"/>
              </a:ext>
            </a:extLst>
          </p:cNvPr>
          <p:cNvSpPr/>
          <p:nvPr/>
        </p:nvSpPr>
        <p:spPr>
          <a:xfrm>
            <a:off x="3131840" y="497263"/>
            <a:ext cx="6012160" cy="4646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6000">
                <a:schemeClr val="bg1">
                  <a:lumMod val="42000"/>
                  <a:lumOff val="58000"/>
                </a:schemeClr>
              </a:gs>
            </a:gsLst>
            <a:lin ang="54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pt-BR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D1CAB5E-343C-4167-99FD-99436146F5A0}"/>
              </a:ext>
            </a:extLst>
          </p:cNvPr>
          <p:cNvSpPr/>
          <p:nvPr/>
        </p:nvSpPr>
        <p:spPr>
          <a:xfrm>
            <a:off x="3978365" y="2139702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Manual de Diagnóstico e Estatístico de Transtornos Mentais (DSM-5) da Associação Psiquiátrica Americana enquadra o Transtorno de Espectro Autista (TEA) como um Transtorno do Neurodesenvolvimento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31F4051-A182-4EA4-AAFB-CE3664201792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0158940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316F458-6FCF-4F2C-AA77-B712F875C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3114"/>
            <a:ext cx="9144001" cy="4640385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DUAS PRINCIPAIS CARACTERÍSTICAS DO TEA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1835696" y="1923678"/>
            <a:ext cx="3882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UcParenR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Déficits persistentes na comunicação social e na interação social em múltiplos contextos.</a:t>
            </a:r>
          </a:p>
          <a:p>
            <a:pPr marL="342900" indent="-342900">
              <a:buAutoNum type="alphaUcParenR"/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342900" indent="-342900">
              <a:buAutoNum type="alphaUcParenR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Padrões restritos e repetitivos de comportamento, interesses ou atividades. 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1A73E6-F3BF-4BEB-8248-3E2BC6DF7726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06742255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DCB0994-2E52-4823-A9D1-34C752B5CB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889"/>
            <a:ext cx="9144000" cy="4643611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CONCEITO DE “TERCEIRA IDADE”</a:t>
            </a:r>
            <a:r>
              <a:rPr lang="pt-BR" sz="1500" noProof="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3B88E50-18BF-4D7E-BBA7-4F54F3360B42}"/>
              </a:ext>
            </a:extLst>
          </p:cNvPr>
          <p:cNvSpPr/>
          <p:nvPr/>
        </p:nvSpPr>
        <p:spPr>
          <a:xfrm>
            <a:off x="761141" y="2463494"/>
            <a:ext cx="4098891" cy="1702783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939046" y="2654109"/>
            <a:ext cx="38828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O conceito de “Terceira Idade” inverte os valores da velhice: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ANTES: entendida como decadência física e invalidez.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AGORA: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CF2F05D-5C31-48D0-8862-B14650B55897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18456320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F285A4C-7A82-4F5E-B1F9-E148A0B3621E}"/>
              </a:ext>
            </a:extLst>
          </p:cNvPr>
          <p:cNvSpPr txBox="1"/>
          <p:nvPr/>
        </p:nvSpPr>
        <p:spPr>
          <a:xfrm>
            <a:off x="939046" y="1635646"/>
            <a:ext cx="38828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TEMA 2: AS NOVAS COMPETÊNCIAS: AS COMPETÊNCIAS DAS PESSOAS E DOS PROFISSIONAIS NA SOCIEDADE CONTEMPORÂNEA.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1.4 Competências de inclusão: o respeito à diversidade.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Disciplina: Cultura e Sociedade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Professor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Lademir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Renato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Petrich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523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2BBCC31-7DEC-4926-98D2-4A9430E26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747"/>
            <a:ext cx="9144000" cy="4629753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INCLUSÃO EDUCACIONAL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1B1DB28-3649-4B45-8489-311271A84DA5}"/>
              </a:ext>
            </a:extLst>
          </p:cNvPr>
          <p:cNvSpPr/>
          <p:nvPr/>
        </p:nvSpPr>
        <p:spPr>
          <a:xfrm>
            <a:off x="3628315" y="2647666"/>
            <a:ext cx="4098891" cy="1924258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772780" y="2699716"/>
            <a:ext cx="3882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Estatuto do Idoso defende a garantia à educação;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Surgimento, na década de 1990, das chamadas Universidades Abertas para a Terceira Idade (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UATIs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-UNATIS-UNTI, e outras nomenclaturas).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9131B02-FB6A-4F25-A06C-FEC0397209DC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63657282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F285A4C-7A82-4F5E-B1F9-E148A0B3621E}"/>
              </a:ext>
            </a:extLst>
          </p:cNvPr>
          <p:cNvSpPr txBox="1"/>
          <p:nvPr/>
        </p:nvSpPr>
        <p:spPr>
          <a:xfrm>
            <a:off x="939046" y="1635646"/>
            <a:ext cx="388286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Tema 4:  Meio ambiente conforme a Lei nº 9.795, de 27 de abril de 1999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Tópico 1: Educação ambiental conforme a Lei nº 9.795, de 27 de abril de 1999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Disciplina: Cultura e sociedade e meio ambiente.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Professor: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Lademir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R.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Petrich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8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21764"/>
          <a:stretch/>
        </p:blipFill>
        <p:spPr>
          <a:xfrm>
            <a:off x="0" y="505148"/>
            <a:ext cx="4032449" cy="4638352"/>
          </a:xfrm>
          <a:prstGeom prst="rect">
            <a:avLst/>
          </a:prstGeom>
        </p:spPr>
      </p:pic>
      <p:sp>
        <p:nvSpPr>
          <p:cNvPr id="3" name="Fluxograma: Entrada Manual 2"/>
          <p:cNvSpPr/>
          <p:nvPr/>
        </p:nvSpPr>
        <p:spPr>
          <a:xfrm rot="5400000" flipV="1">
            <a:off x="2604715" y="1257922"/>
            <a:ext cx="4643438" cy="3157139"/>
          </a:xfrm>
          <a:prstGeom prst="flowChartManualInpu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Onde educar?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923928" y="2067694"/>
            <a:ext cx="5003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Em todos os lugares: casa, família, igreja, etc. </a:t>
            </a:r>
          </a:p>
          <a:p>
            <a:pPr algn="ctr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No ensino formal, a educação ambiental é obrigatória em qualquer modalidade educacional, segundo a Lei nº 9.795/1999. </a:t>
            </a:r>
          </a:p>
          <a:p>
            <a:pPr algn="ctr">
              <a:lnSpc>
                <a:spcPct val="150000"/>
              </a:lnSpc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150000"/>
              </a:lnSpc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1AF630-6916-46F0-A0B1-EE9D3A01B56D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9" name="Retângulo 8"/>
          <p:cNvSpPr/>
          <p:nvPr/>
        </p:nvSpPr>
        <p:spPr>
          <a:xfrm>
            <a:off x="-36512" y="562419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309767496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01" b="4705"/>
          <a:stretch/>
        </p:blipFill>
        <p:spPr>
          <a:xfrm>
            <a:off x="-33953" y="504470"/>
            <a:ext cx="9184950" cy="465956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95536" y="915566"/>
            <a:ext cx="6408712" cy="33123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1"/>
          <p:cNvSpPr txBox="1">
            <a:spLocks/>
          </p:cNvSpPr>
          <p:nvPr/>
        </p:nvSpPr>
        <p:spPr>
          <a:xfrm>
            <a:off x="285720" y="110961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Educação ambiental e ordenamento jurídico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467544" y="982078"/>
            <a:ext cx="612068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Constituição Brasileira (1988): Constituição verde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Art. 225:</a:t>
            </a:r>
          </a:p>
          <a:p>
            <a:pPr algn="just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Todos têm direito ao meio ambiente ecologicamente equilibrado, bem de uso comum do povo e essencial à sadia qualidade de vida, impondo-se ao poder público e à coletividade o dever de defendê-lo e preservá-lo para a presente e futuras gerações (BRASIL, 1988).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BFD6E7D-6472-432C-9B25-AF088B1598FB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9" name="Retângulo 8"/>
          <p:cNvSpPr/>
          <p:nvPr/>
        </p:nvSpPr>
        <p:spPr>
          <a:xfrm>
            <a:off x="8040178" y="562419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406180686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r="7639" b="13601"/>
          <a:stretch/>
        </p:blipFill>
        <p:spPr>
          <a:xfrm>
            <a:off x="1" y="496866"/>
            <a:ext cx="9160634" cy="4646634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noProof="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Princípio dos 3R da sustentabilidade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539552" y="1131590"/>
            <a:ext cx="36434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Reduzir: minimizar a produção de resíduos é o ponto de sucesso da sustentabilidade. 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AF6-06E3-4F92-B3A5-09F9697ED79F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040178" y="562419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233551889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r="7639" b="13601"/>
          <a:stretch/>
        </p:blipFill>
        <p:spPr>
          <a:xfrm>
            <a:off x="1" y="496866"/>
            <a:ext cx="9160634" cy="4646634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noProof="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Princípio dos 3R da sustentabilidade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96106" y="843558"/>
            <a:ext cx="5184006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Reutilizar: todo tipo de utensílio, eletrônicos, eletrodomésticos, roupas, entre outros bens de consumo, apresentam utilidades secundárias e podem ser reformados, remodelados, doados e reutilizados 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da melhor maneira possível antes do </a:t>
            </a:r>
          </a:p>
          <a:p>
            <a:pPr>
              <a:lnSpc>
                <a:spcPct val="150000"/>
              </a:lnSpc>
            </a:pPr>
            <a:r>
              <a:rPr lang="pt-BR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 descarte para a reciclagem. </a:t>
            </a:r>
          </a:p>
          <a:p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7AA7BD8-3496-41F4-BEC4-EC5AC3307943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040178" y="562419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1914691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000" r="7639" b="13601"/>
          <a:stretch/>
        </p:blipFill>
        <p:spPr>
          <a:xfrm>
            <a:off x="1" y="496866"/>
            <a:ext cx="9160634" cy="4646634"/>
          </a:xfrm>
          <a:prstGeom prst="rect">
            <a:avLst/>
          </a:prstGeom>
        </p:spPr>
      </p:pic>
      <p:sp>
        <p:nvSpPr>
          <p:cNvPr id="9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noProof="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Princípio dos 3R da sustentabilidade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676179" y="1059582"/>
            <a:ext cx="39041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Reciclar: o processo de reciclagem transforma física ou quimicamente um material. </a:t>
            </a:r>
          </a:p>
          <a:p>
            <a:pPr>
              <a:lnSpc>
                <a:spcPct val="150000"/>
              </a:lnSpc>
            </a:pPr>
            <a:endParaRPr lang="pt-BR" sz="16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6ECDE2D-24CD-4B00-9E22-05F3200CC8AF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8040178" y="562419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362435904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0" b="12482"/>
          <a:stretch/>
        </p:blipFill>
        <p:spPr>
          <a:xfrm>
            <a:off x="0" y="490498"/>
            <a:ext cx="9144000" cy="467354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67544" y="843558"/>
            <a:ext cx="8136904" cy="1872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Fundamentos da educação ambiental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549985" y="919682"/>
            <a:ext cx="79011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Ministério do Meio Ambiente (MMA)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Determina algumas diretrizes e políticas públicas que têm como objetivo a inserção da educação ambiental em todo território brasileiro</a:t>
            </a:r>
          </a:p>
          <a:p>
            <a:pPr algn="just">
              <a:lnSpc>
                <a:spcPct val="150000"/>
              </a:lnSpc>
            </a:pPr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7CFFEF-E1C6-48CE-BE74-E0F28451CE1F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720B13E-40ED-471B-8B0B-D39891918FAA}"/>
              </a:ext>
            </a:extLst>
          </p:cNvPr>
          <p:cNvSpPr/>
          <p:nvPr/>
        </p:nvSpPr>
        <p:spPr>
          <a:xfrm>
            <a:off x="8058891" y="554281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537276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8" r="7766"/>
          <a:stretch/>
        </p:blipFill>
        <p:spPr>
          <a:xfrm>
            <a:off x="4283968" y="505318"/>
            <a:ext cx="4860032" cy="46321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515" y="502768"/>
            <a:ext cx="4029805" cy="4633362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Ações do MMA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95536" y="1260315"/>
            <a:ext cx="48245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Formação constante dos educadores e da sociedade como um todo (por meio de cursos presenciais ou a distância);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Incentivos na agricultura familiar;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Organização de mostras socioambientais;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Cooperações internacionais; 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Produção de material de orientação sobre a sustentabilidade.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CE76D06-BE91-4F11-8F8E-85192B0A9FA4}"/>
              </a:ext>
            </a:extLst>
          </p:cNvPr>
          <p:cNvSpPr/>
          <p:nvPr/>
        </p:nvSpPr>
        <p:spPr>
          <a:xfrm>
            <a:off x="4943834" y="4876006"/>
            <a:ext cx="414340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720B13E-40ED-471B-8B0B-D39891918FAA}"/>
              </a:ext>
            </a:extLst>
          </p:cNvPr>
          <p:cNvSpPr/>
          <p:nvPr/>
        </p:nvSpPr>
        <p:spPr>
          <a:xfrm>
            <a:off x="8058891" y="554281"/>
            <a:ext cx="104706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123RF.</a:t>
            </a:r>
          </a:p>
        </p:txBody>
      </p:sp>
    </p:spTree>
    <p:extLst>
      <p:ext uri="{BB962C8B-B14F-4D97-AF65-F5344CB8AC3E}">
        <p14:creationId xmlns:p14="http://schemas.microsoft.com/office/powerpoint/2010/main" val="25516470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08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DFFD4F0-BF07-43F4-8A12-57317F2116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8294"/>
            <a:ext cx="9144000" cy="4650419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O QUE FAZER COM O OUTRO?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539552" y="1059582"/>
            <a:ext cx="3882867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SEGUNDO BAUMAN: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Historicamente, duas maneiras foram as mais utilizadas: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1º) se reincorporou o outro, trazendo-o à normalidade mediante processos de socialização;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2º) se isolou ou aniquilou o outro para deixar de ser fonte de mal-estar.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8A15FE5-1EB0-485F-AFF3-555A5D86E336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34558571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4B4A8B2-3B16-4E23-9832-8C73D2BC61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" y="498284"/>
            <a:ext cx="9133768" cy="4645215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 DIVERSIDADE EM UMA SOCIEDADE DEMOCRÁTICA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F5A91C4-555A-4586-99BF-59889DD52B88}"/>
              </a:ext>
            </a:extLst>
          </p:cNvPr>
          <p:cNvSpPr/>
          <p:nvPr/>
        </p:nvSpPr>
        <p:spPr>
          <a:xfrm>
            <a:off x="0" y="497263"/>
            <a:ext cx="6948264" cy="4646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6000">
                <a:schemeClr val="bg1">
                  <a:lumMod val="42000"/>
                  <a:lumOff val="5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pt-BR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827584" y="2931790"/>
            <a:ext cx="3882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Sociedades democráticas: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Governo para todos e de todos e não para a maioria e da maioria.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9D23B5-8C27-4514-94F1-8DAE67D1C9C2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03203581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58F1414-7565-4A1D-818F-B664098852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292" y="501932"/>
            <a:ext cx="6988708" cy="4659139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noProof="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DUPLO DESAFIO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704932A-33B6-4921-98C0-27136A2AA488}"/>
              </a:ext>
            </a:extLst>
          </p:cNvPr>
          <p:cNvSpPr/>
          <p:nvPr/>
        </p:nvSpPr>
        <p:spPr>
          <a:xfrm>
            <a:off x="0" y="497263"/>
            <a:ext cx="6948264" cy="464623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0"/>
                </a:schemeClr>
              </a:gs>
              <a:gs pos="66000">
                <a:schemeClr val="bg1">
                  <a:lumMod val="42000"/>
                  <a:lumOff val="58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pt-BR" sz="16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71CEED6-DAE2-448C-AFF1-91653D9BBB37}"/>
              </a:ext>
            </a:extLst>
          </p:cNvPr>
          <p:cNvSpPr/>
          <p:nvPr/>
        </p:nvSpPr>
        <p:spPr>
          <a:xfrm>
            <a:off x="132019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689133" y="1878772"/>
            <a:ext cx="3882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1) Criar equipes cada vez mais diversificadas;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2) E, para que isso aconteça, despertar a empatia necessária para a aceitação mútua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-36512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304378048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A060B47-28E8-4170-BD8E-2A70F5A68D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2960"/>
            <a:ext cx="9144000" cy="4650419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AS TRÊS FASES DE CONSOLIDAÇÃO DOS DIREITOS HUMANOS. 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CE86797-7F62-4FF1-99A7-05954C5D2CC7}"/>
              </a:ext>
            </a:extLst>
          </p:cNvPr>
          <p:cNvSpPr/>
          <p:nvPr/>
        </p:nvSpPr>
        <p:spPr>
          <a:xfrm>
            <a:off x="179512" y="735332"/>
            <a:ext cx="4098891" cy="3420593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95536" y="802035"/>
            <a:ext cx="388286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Para Passos (2016), há três fases de consolidação dos Direitos Humanos: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PRIMEIRA: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Formação da ideia de cidadania, já presente no séc. XVIII a.C. no Código de Hamurabi. </a:t>
            </a:r>
          </a:p>
          <a:p>
            <a:pPr marL="285750" indent="-285750">
              <a:buFontTx/>
              <a:buChar char="-"/>
            </a:pP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Formação da noção de igualdade como valor essencial, especialmente entre os séculos VIII e II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a.C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, na chamada Era Axial.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8025B37-3A41-466A-A25F-D0415AD12998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26971628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8706D7F-FC8D-4C0E-8447-0A7D67C477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1154"/>
            <a:ext cx="9144001" cy="4642345"/>
          </a:xfrm>
          <a:prstGeom prst="rect">
            <a:avLst/>
          </a:prstGeom>
        </p:spPr>
      </p:pic>
      <p:sp>
        <p:nvSpPr>
          <p:cNvPr id="8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TRÊS FASES DE CONSOLIDAÇÃO DOS DIREITOS HUMANOS.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4669760" y="2355726"/>
            <a:ext cx="38828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SEGUNDA FASE: se inicia no século VI e culmina com Kant: destaque para a dignidade e singularidade da pessoa humana.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3B7F4B8-06C4-43B4-AD89-C7C79B48A883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241273256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6988217-F742-4224-9A5E-656C2BF62D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02280"/>
            <a:ext cx="9144001" cy="4641219"/>
          </a:xfrm>
          <a:prstGeom prst="rect">
            <a:avLst/>
          </a:prstGeom>
        </p:spPr>
      </p:pic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lang="pt-BR" sz="1500" dirty="0">
                <a:solidFill>
                  <a:srgbClr val="33191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AS TRÊS FASES DE CONSOLIDAÇÃO DOS DIREITOS HUMANOS. 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454C930-4874-46F2-B90E-47DA655CE7E8}"/>
              </a:ext>
            </a:extLst>
          </p:cNvPr>
          <p:cNvSpPr/>
          <p:nvPr/>
        </p:nvSpPr>
        <p:spPr>
          <a:xfrm>
            <a:off x="611560" y="1131590"/>
            <a:ext cx="4098891" cy="2812380"/>
          </a:xfrm>
          <a:prstGeom prst="round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939046" y="1635646"/>
            <a:ext cx="38828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TERCEIRA FASE: 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Tem como momentos decisivos as Revoluções Americana e Francesa no século XVIII.</a:t>
            </a:r>
          </a:p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Criação da ONU, em 1945, e da Declaração Universal dos Direitos </a:t>
            </a:r>
            <a:r>
              <a:rPr lang="pt-BR" sz="16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uHmanos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, em 1948.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0E81C72-3064-40D8-B611-EEF2A7F07A77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bg1">
                    <a:lumMod val="9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260561242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"/>
          <p:cNvSpPr txBox="1">
            <a:spLocks/>
          </p:cNvSpPr>
          <p:nvPr/>
        </p:nvSpPr>
        <p:spPr>
          <a:xfrm>
            <a:off x="285720" y="142858"/>
            <a:ext cx="8429684" cy="293400"/>
          </a:xfrm>
          <a:prstGeom prst="rect">
            <a:avLst/>
          </a:prstGeom>
        </p:spPr>
        <p:txBody>
          <a:bodyPr anchor="ctr"/>
          <a:lstStyle>
            <a:lvl1pPr>
              <a:defRPr sz="1600" b="1" baseline="0">
                <a:solidFill>
                  <a:schemeClr val="accent4">
                    <a:lumMod val="50000"/>
                  </a:schemeClr>
                </a:solidFill>
              </a:defRPr>
            </a:lvl1pPr>
            <a:extLst/>
          </a:lstStyle>
          <a:p>
            <a:pPr lvl="0">
              <a:spcBef>
                <a:spcPct val="0"/>
              </a:spcBef>
              <a:defRPr/>
            </a:pPr>
            <a:r>
              <a:rPr kumimoji="0" lang="pt-BR" sz="1500" b="1" i="0" u="none" strike="noStrike" kern="1200" cap="none" spc="0" normalizeH="0" dirty="0">
                <a:ln>
                  <a:noFill/>
                </a:ln>
                <a:solidFill>
                  <a:srgbClr val="33191F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DIREITOS DOS CIDADÃOS </a:t>
            </a:r>
            <a:endParaRPr kumimoji="0" lang="pt-BR" sz="1500" b="1" i="0" u="none" strike="noStrike" kern="1200" cap="none" spc="0" normalizeH="0" noProof="0" dirty="0">
              <a:ln>
                <a:noFill/>
              </a:ln>
              <a:solidFill>
                <a:srgbClr val="33191F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06FBE10-624C-430C-AC8C-DC472A4B421D}"/>
              </a:ext>
            </a:extLst>
          </p:cNvPr>
          <p:cNvSpPr/>
          <p:nvPr/>
        </p:nvSpPr>
        <p:spPr>
          <a:xfrm>
            <a:off x="8107776" y="4724085"/>
            <a:ext cx="8851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800" dirty="0">
                <a:solidFill>
                  <a:schemeClr val="bg1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123RF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C389AE-405D-4EC2-BEE1-79739116C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" y="500019"/>
            <a:ext cx="3631312" cy="466883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C16BC79-5376-4A46-A0DF-B01009CE0DEA}"/>
              </a:ext>
            </a:extLst>
          </p:cNvPr>
          <p:cNvSpPr txBox="1"/>
          <p:nvPr/>
        </p:nvSpPr>
        <p:spPr>
          <a:xfrm>
            <a:off x="3934946" y="1557161"/>
            <a:ext cx="38828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Embora a busca pela garantia da universalidade dos Direitos Humanos tenha uma longa história, como </a:t>
            </a:r>
            <a:r>
              <a:rPr lang="pt-BR" sz="16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 Declaração dos Direitos do Homem e do Cidadão </a:t>
            </a:r>
            <a:r>
              <a:rPr lang="pt-BR" sz="1600" dirty="0">
                <a:latin typeface="Verdana" pitchFamily="34" charset="0"/>
                <a:ea typeface="Verdana" pitchFamily="34" charset="0"/>
                <a:cs typeface="Verdana" pitchFamily="34" charset="0"/>
              </a:rPr>
              <a:t>(26/08/1789), a criação da Organização das Nações Unidas (ONU), em 1945, foi fundamental para sua cristalização. </a:t>
            </a:r>
          </a:p>
          <a:p>
            <a:endParaRPr lang="pt-BR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084168" y="4876006"/>
            <a:ext cx="302433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Fonte: Livro de Cultura, Sociedade e Meio Ambiente.</a:t>
            </a:r>
          </a:p>
        </p:txBody>
      </p:sp>
    </p:spTree>
    <p:extLst>
      <p:ext uri="{BB962C8B-B14F-4D97-AF65-F5344CB8AC3E}">
        <p14:creationId xmlns:p14="http://schemas.microsoft.com/office/powerpoint/2010/main" val="183883032"/>
      </p:ext>
    </p:extLst>
  </p:cSld>
  <p:clrMapOvr>
    <a:masterClrMapping/>
  </p:clrMapOvr>
  <p:transition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Personalizada 1">
      <a:majorFont>
        <a:latin typeface="Myriad Pro"/>
        <a:ea typeface=""/>
        <a:cs typeface=""/>
      </a:majorFont>
      <a:minorFont>
        <a:latin typeface="Myriad Pro Cond"/>
        <a:ea typeface=""/>
        <a:cs typeface="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0</TotalTime>
  <Words>1454</Words>
  <Application>Microsoft Office PowerPoint</Application>
  <PresentationFormat>Apresentação na tela (16:9)</PresentationFormat>
  <Paragraphs>171</Paragraphs>
  <Slides>29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6" baseType="lpstr">
      <vt:lpstr>Calibri</vt:lpstr>
      <vt:lpstr>Myriad Pro</vt:lpstr>
      <vt:lpstr>Myriad Pro Cond</vt:lpstr>
      <vt:lpstr>Verdana</vt:lpstr>
      <vt:lpstr>Wingdings</vt:lpstr>
      <vt:lpstr>Wingdings 2</vt:lpstr>
      <vt:lpstr>WidescreenPresentation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2015-01-21T12:46:56Z</dcterms:created>
  <dcterms:modified xsi:type="dcterms:W3CDTF">2022-06-24T21:42:05Z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1046</vt:i4>
  </property>
  <property fmtid="{D5CDD505-2E9C-101B-9397-08002B2CF9AE}" pid="3" name="_Version">
    <vt:lpwstr>12.0.4518</vt:lpwstr>
  </property>
</Properties>
</file>